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</p:sldMasterIdLst>
  <p:notesMasterIdLst>
    <p:notesMasterId r:id="rId14"/>
  </p:notesMasterIdLst>
  <p:sldIdLst>
    <p:sldId id="290" r:id="rId5"/>
    <p:sldId id="270" r:id="rId6"/>
    <p:sldId id="273" r:id="rId7"/>
    <p:sldId id="283" r:id="rId8"/>
    <p:sldId id="287" r:id="rId9"/>
    <p:sldId id="289" r:id="rId10"/>
    <p:sldId id="288" r:id="rId11"/>
    <p:sldId id="29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AAB31A-FCBE-4D68-A0CC-F1B6D2DF564C}" v="6" dt="2020-01-08T14:13:10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PqbrBoLzXAhUDbSYKHaCiB5oQjRwIBw&amp;url=https://www.slideshare.net/1971995/orbital-shapeorientationt&amp;psig=AOvVaw0hNz0YrPiiriqijxp7SZvV&amp;ust=151068642516067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wf7RlVNBS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Jan 8,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/>
              <a:t>P3 Challenge- </a:t>
            </a:r>
          </a:p>
          <a:p>
            <a:pPr lvl="1"/>
            <a:r>
              <a:rPr lang="en-US" b="1" dirty="0"/>
              <a:t>Consider a Calcium atom with 22 neutrons. Determine…</a:t>
            </a:r>
          </a:p>
          <a:p>
            <a:pPr lvl="1"/>
            <a:r>
              <a:rPr lang="en-US" b="1" dirty="0"/>
              <a:t>A) Draw the symbol complete with atomic number, mass number, and charge (if there is one.)</a:t>
            </a:r>
          </a:p>
          <a:p>
            <a:pPr lvl="1"/>
            <a:r>
              <a:rPr lang="en-US" b="1" dirty="0"/>
              <a:t>B) Draw a Bohr model for the atom</a:t>
            </a:r>
          </a:p>
          <a:p>
            <a:pPr lvl="1"/>
            <a:r>
              <a:rPr lang="en-US" b="1" dirty="0"/>
              <a:t>C) State the highest energy level and the number of valence </a:t>
            </a:r>
            <a:r>
              <a:rPr lang="en-US" b="1" dirty="0" err="1"/>
              <a:t>elcetrons</a:t>
            </a:r>
            <a:r>
              <a:rPr lang="en-US" b="1" dirty="0"/>
              <a:t>.</a:t>
            </a:r>
          </a:p>
          <a:p>
            <a:r>
              <a:rPr lang="en-US" b="1" dirty="0"/>
              <a:t>Objective –</a:t>
            </a:r>
          </a:p>
          <a:p>
            <a:pPr lvl="1"/>
            <a:r>
              <a:rPr lang="en-US" b="1" dirty="0"/>
              <a:t>Atomic Structure/Quantum Mechanics</a:t>
            </a:r>
          </a:p>
          <a:p>
            <a:pPr lvl="1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97497" y="5396660"/>
            <a:ext cx="318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out Bohr Model WS for HMK Check</a:t>
            </a:r>
          </a:p>
        </p:txBody>
      </p:sp>
    </p:spTree>
    <p:extLst>
      <p:ext uri="{BB962C8B-B14F-4D97-AF65-F5344CB8AC3E}">
        <p14:creationId xmlns:p14="http://schemas.microsoft.com/office/powerpoint/2010/main" val="231084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Jan 8,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/>
              <a:t>Objective –</a:t>
            </a:r>
          </a:p>
          <a:p>
            <a:pPr lvl="1"/>
            <a:r>
              <a:rPr lang="en-US" b="1" dirty="0"/>
              <a:t>Atomic Structure / Quantum Mechanics</a:t>
            </a:r>
          </a:p>
          <a:p>
            <a:r>
              <a:rPr lang="en-US" b="1" dirty="0"/>
              <a:t>Agenda</a:t>
            </a:r>
          </a:p>
          <a:p>
            <a:pPr lvl="1"/>
            <a:r>
              <a:rPr lang="en-US" b="1" dirty="0"/>
              <a:t>HMK review </a:t>
            </a:r>
          </a:p>
          <a:p>
            <a:pPr lvl="1"/>
            <a:r>
              <a:rPr lang="en-US" b="1" dirty="0"/>
              <a:t>QM overview and video</a:t>
            </a:r>
          </a:p>
          <a:p>
            <a:pPr lvl="1"/>
            <a:r>
              <a:rPr lang="en-US" b="1" dirty="0"/>
              <a:t>Organization of orbitals via Activity</a:t>
            </a:r>
          </a:p>
          <a:p>
            <a:r>
              <a:rPr lang="en-US" b="1" dirty="0"/>
              <a:t>Assignment: Atomic Structure Exploration Activity</a:t>
            </a:r>
          </a:p>
          <a:p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986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Quantum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Same as Bohr model except for how the energy levels are described.</a:t>
            </a:r>
          </a:p>
          <a:p>
            <a:r>
              <a:rPr lang="en-US" altLang="en-US" b="1" dirty="0"/>
              <a:t>Electrons located in </a:t>
            </a:r>
            <a:r>
              <a:rPr lang="en-US" altLang="en-US" b="1" u="sng" dirty="0"/>
              <a:t>orbitals</a:t>
            </a:r>
            <a:r>
              <a:rPr lang="en-US" altLang="en-US" b="1" dirty="0"/>
              <a:t>. </a:t>
            </a:r>
          </a:p>
          <a:p>
            <a:pPr lvl="1"/>
            <a:r>
              <a:rPr lang="en-US" altLang="en-US" b="1" dirty="0"/>
              <a:t>Mathematical description is a “wave function” – Schrödinger  </a:t>
            </a:r>
          </a:p>
          <a:p>
            <a:pPr lvl="1"/>
            <a:r>
              <a:rPr lang="en-US" altLang="en-US" b="1" dirty="0"/>
              <a:t>Explains the </a:t>
            </a:r>
            <a:r>
              <a:rPr lang="en-US" altLang="en-US" b="1" u="sng" dirty="0"/>
              <a:t>wave</a:t>
            </a:r>
            <a:r>
              <a:rPr lang="en-US" altLang="en-US" b="1" dirty="0"/>
              <a:t> property of matter.</a:t>
            </a:r>
          </a:p>
          <a:p>
            <a:r>
              <a:rPr lang="en-US" altLang="en-US" b="1" dirty="0"/>
              <a:t>Strategy to understand QM:</a:t>
            </a:r>
          </a:p>
          <a:p>
            <a:pPr lvl="1"/>
            <a:r>
              <a:rPr lang="en-US" altLang="en-US" b="1" dirty="0"/>
              <a:t>Learn what the orbitals look like and how they’re organized on H atom with activity (today)</a:t>
            </a:r>
          </a:p>
          <a:p>
            <a:pPr lvl="1"/>
            <a:r>
              <a:rPr lang="en-US" altLang="en-US" b="1" dirty="0"/>
              <a:t>Populate the orbitals with electrons to describe other atoms using the periodic table (next time)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20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of Orbitals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458" y="2487819"/>
            <a:ext cx="8825659" cy="3416300"/>
          </a:xfrm>
        </p:spPr>
        <p:txBody>
          <a:bodyPr/>
          <a:lstStyle/>
          <a:p>
            <a:r>
              <a:rPr lang="en-US" altLang="en-US" b="1" dirty="0"/>
              <a:t>Using different shapes is one way QM creates its </a:t>
            </a:r>
            <a:r>
              <a:rPr lang="en-US" altLang="en-US" b="1" u="sng" dirty="0"/>
              <a:t>quantized energy levels.</a:t>
            </a:r>
            <a:r>
              <a:rPr lang="en-US" altLang="en-US" b="1" dirty="0"/>
              <a:t> </a:t>
            </a:r>
          </a:p>
          <a:p>
            <a:r>
              <a:rPr lang="en-US" altLang="en-US" b="1" u="sng" dirty="0"/>
              <a:t>The more complicated the shape, the higher the energy level</a:t>
            </a:r>
            <a:r>
              <a:rPr lang="en-US" altLang="en-US" b="1" dirty="0"/>
              <a:t>.</a:t>
            </a:r>
          </a:p>
          <a:p>
            <a:r>
              <a:rPr lang="en-US" altLang="en-US" b="1" dirty="0"/>
              <a:t>Four different basic orbital shapes: s p d f </a:t>
            </a:r>
          </a:p>
          <a:p>
            <a:r>
              <a:rPr lang="en-US" altLang="en-US" b="1" dirty="0"/>
              <a:t>Basic shapes double the number of lobes for each level:</a:t>
            </a:r>
          </a:p>
          <a:p>
            <a:pPr marL="0" indent="0">
              <a:buNone/>
            </a:pPr>
            <a:r>
              <a:rPr lang="en-US" altLang="en-US" b="1" dirty="0"/>
              <a:t>s, sphere           p, dumbbell 			d, puffy 4 leaf clover		f, complex</a:t>
            </a:r>
          </a:p>
          <a:p>
            <a:endParaRPr lang="en-US" altLang="en-US" b="1" dirty="0"/>
          </a:p>
          <a:p>
            <a:endParaRPr lang="en-US" dirty="0"/>
          </a:p>
        </p:txBody>
      </p:sp>
      <p:pic>
        <p:nvPicPr>
          <p:cNvPr id="4" name="Picture 3" descr="09_1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0"/>
          <a:stretch>
            <a:fillRect/>
          </a:stretch>
        </p:blipFill>
        <p:spPr bwMode="auto">
          <a:xfrm>
            <a:off x="1357623" y="4652039"/>
            <a:ext cx="1003882" cy="95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09_2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8" t="33864" r="64204" b="24721"/>
          <a:stretch>
            <a:fillRect/>
          </a:stretch>
        </p:blipFill>
        <p:spPr bwMode="auto">
          <a:xfrm>
            <a:off x="3359909" y="4691614"/>
            <a:ext cx="1317302" cy="94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09_22_Figur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2" t="20750" b="31622"/>
          <a:stretch>
            <a:fillRect/>
          </a:stretch>
        </p:blipFill>
        <p:spPr bwMode="auto">
          <a:xfrm>
            <a:off x="5850998" y="4734131"/>
            <a:ext cx="19970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angelfire.com/falcon2/dirgni/f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60802" r="44733" b="-362"/>
          <a:stretch>
            <a:fillRect/>
          </a:stretch>
        </p:blipFill>
        <p:spPr bwMode="auto">
          <a:xfrm>
            <a:off x="8247956" y="4622796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S, P, D, and F Orbitals</a:t>
            </a:r>
          </a:p>
        </p:txBody>
      </p:sp>
      <p:pic>
        <p:nvPicPr>
          <p:cNvPr id="20482" name="Picture 2" descr="http://www.angelfire.com/falcon2/dirgni/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78" y="4573267"/>
            <a:ext cx="3166749" cy="154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d orbitals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t="22413" r="13124" b="6158"/>
          <a:stretch/>
        </p:blipFill>
        <p:spPr bwMode="auto">
          <a:xfrm>
            <a:off x="6446165" y="2469703"/>
            <a:ext cx="4972050" cy="3649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4" b="28136"/>
          <a:stretch/>
        </p:blipFill>
        <p:spPr>
          <a:xfrm>
            <a:off x="842074" y="2469703"/>
            <a:ext cx="5310753" cy="1728245"/>
          </a:xfrm>
          <a:prstGeom prst="rect">
            <a:avLst/>
          </a:prstGeom>
        </p:spPr>
      </p:pic>
      <p:pic>
        <p:nvPicPr>
          <p:cNvPr id="8" name="Picture 7" descr="09_17_Fig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0"/>
          <a:stretch>
            <a:fillRect/>
          </a:stretch>
        </p:blipFill>
        <p:spPr bwMode="auto">
          <a:xfrm>
            <a:off x="1001162" y="4573267"/>
            <a:ext cx="1003882" cy="95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9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Orbitals, the Basics: Atomic Orbital Tutorial — probability, shapes, energy; Crash Chemistry Academy</a:t>
            </a:r>
          </a:p>
          <a:p>
            <a:r>
              <a:rPr lang="en-US" dirty="0">
                <a:hlinkClick r:id="rId2"/>
              </a:rPr>
              <a:t>https://www.youtube.com/watch?v=Ewf7RlVNBSA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4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Structure Exploration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647365" cy="3416300"/>
          </a:xfrm>
        </p:spPr>
        <p:txBody>
          <a:bodyPr>
            <a:normAutofit/>
          </a:bodyPr>
          <a:lstStyle/>
          <a:p>
            <a:r>
              <a:rPr lang="en-US" sz="2000" b="1" dirty="0"/>
              <a:t>Obtain a copy of the subshell sheets and an envelope, </a:t>
            </a:r>
            <a:r>
              <a:rPr lang="en-US" sz="2000" b="1" u="sng" dirty="0"/>
              <a:t>one set per lab table</a:t>
            </a:r>
            <a:r>
              <a:rPr lang="en-US" sz="2000" b="1" dirty="0"/>
              <a:t>, a box of colored pencils and a pair of scissors.</a:t>
            </a:r>
          </a:p>
          <a:p>
            <a:r>
              <a:rPr lang="en-US" sz="2000" b="1" dirty="0"/>
              <a:t>Complete an activity sheet </a:t>
            </a:r>
            <a:r>
              <a:rPr lang="en-US" sz="2000" b="1" u="sng" dirty="0"/>
              <a:t>for each team member</a:t>
            </a:r>
            <a:r>
              <a:rPr lang="en-US" sz="2000" b="1" dirty="0"/>
              <a:t>. </a:t>
            </a:r>
          </a:p>
          <a:p>
            <a:pPr lvl="1"/>
            <a:r>
              <a:rPr lang="en-US" sz="1800" b="1" dirty="0"/>
              <a:t>Due by </a:t>
            </a:r>
            <a:r>
              <a:rPr lang="en-US" sz="1800" b="1" u="sng" dirty="0"/>
              <a:t>end of period</a:t>
            </a:r>
          </a:p>
          <a:p>
            <a:pPr lvl="2"/>
            <a:r>
              <a:rPr lang="en-US" sz="1800" b="1" dirty="0"/>
              <a:t> Submit an envelop of your atomic structure pieces labeled with all team member names</a:t>
            </a:r>
          </a:p>
          <a:p>
            <a:r>
              <a:rPr lang="en-US" sz="2000" b="1" dirty="0"/>
              <a:t>Work in groups of 3-4 on the Atomic Structure Exploration Activity.</a:t>
            </a:r>
          </a:p>
        </p:txBody>
      </p:sp>
    </p:spTree>
    <p:extLst>
      <p:ext uri="{BB962C8B-B14F-4D97-AF65-F5344CB8AC3E}">
        <p14:creationId xmlns:p14="http://schemas.microsoft.com/office/powerpoint/2010/main" val="275311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172F82-283D-4AA2-BE28-94149B528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2" t="22347" r="59130" b="17442"/>
          <a:stretch/>
        </p:blipFill>
        <p:spPr>
          <a:xfrm>
            <a:off x="1948069" y="246534"/>
            <a:ext cx="8295861" cy="636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5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/>
          </a:bodyPr>
          <a:lstStyle/>
          <a:p>
            <a:r>
              <a:rPr lang="en-US" b="1" dirty="0"/>
              <a:t>Exit Slip: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/>
              <a:t>Atomic Structure Exploration Activity </a:t>
            </a:r>
          </a:p>
          <a:p>
            <a:r>
              <a:rPr lang="en-US" b="1" dirty="0"/>
              <a:t>What’s Next?  (How to prepare for the next day)</a:t>
            </a:r>
          </a:p>
          <a:p>
            <a:pPr lvl="1"/>
            <a:r>
              <a:rPr lang="en-US" b="1" dirty="0"/>
              <a:t>Read Holt p84 - 88</a:t>
            </a:r>
          </a:p>
        </p:txBody>
      </p:sp>
    </p:spTree>
    <p:extLst>
      <p:ext uri="{BB962C8B-B14F-4D97-AF65-F5344CB8AC3E}">
        <p14:creationId xmlns:p14="http://schemas.microsoft.com/office/powerpoint/2010/main" val="2013278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205549B7BFF47A42A95720FD24388" ma:contentTypeVersion="5" ma:contentTypeDescription="Create a new document." ma:contentTypeScope="" ma:versionID="d2e5d1e90f8480b7dbeaf8eabd474705">
  <xsd:schema xmlns:xsd="http://www.w3.org/2001/XMLSchema" xmlns:xs="http://www.w3.org/2001/XMLSchema" xmlns:p="http://schemas.microsoft.com/office/2006/metadata/properties" xmlns:ns3="18eacb1a-2820-4343-8819-97883ec164a3" xmlns:ns4="d9303e91-55db-4382-a5c0-d1efcf242633" targetNamespace="http://schemas.microsoft.com/office/2006/metadata/properties" ma:root="true" ma:fieldsID="dbadd66bf54250375db6575900f0de4f" ns3:_="" ns4:_="">
    <xsd:import namespace="18eacb1a-2820-4343-8819-97883ec164a3"/>
    <xsd:import namespace="d9303e91-55db-4382-a5c0-d1efcf24263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acb1a-2820-4343-8819-97883ec164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03e91-55db-4382-a5c0-d1efcf242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686B14-8B59-42D0-A823-4D6A7E5060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eacb1a-2820-4343-8819-97883ec164a3"/>
    <ds:schemaRef ds:uri="d9303e91-55db-4382-a5c0-d1efcf2426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8282B6-5FA6-4FA7-896E-E688875435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A67858-2872-41CD-A12E-74523EFC8C62}">
  <ds:schemaRefs>
    <ds:schemaRef ds:uri="http://purl.org/dc/elements/1.1/"/>
    <ds:schemaRef ds:uri="d9303e91-55db-4382-a5c0-d1efcf242633"/>
    <ds:schemaRef ds:uri="http://schemas.openxmlformats.org/package/2006/metadata/core-properties"/>
    <ds:schemaRef ds:uri="http://purl.org/dc/terms/"/>
    <ds:schemaRef ds:uri="18eacb1a-2820-4343-8819-97883ec164a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27015</TotalTime>
  <Words>406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 Boardroom</vt:lpstr>
      <vt:lpstr>Chemistry – Jan 8, 2020</vt:lpstr>
      <vt:lpstr>Chemistry – Jan 8, 2020</vt:lpstr>
      <vt:lpstr>Quantum Mechanics</vt:lpstr>
      <vt:lpstr>Shapes of Orbitals</vt:lpstr>
      <vt:lpstr>S, P, D, and F Orbitals</vt:lpstr>
      <vt:lpstr>Overview Video</vt:lpstr>
      <vt:lpstr>Atomic Structure Exploration Activity</vt:lpstr>
      <vt:lpstr>PowerPoint Presentation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230</cp:revision>
  <dcterms:created xsi:type="dcterms:W3CDTF">2015-08-11T02:33:52Z</dcterms:created>
  <dcterms:modified xsi:type="dcterms:W3CDTF">2020-01-08T16:23:37Z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0x010100DD7205549B7BFF47A42A95720FD24388</vt:lpwstr>
  </property>
</Properties>
</file>